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1" r:id="rId5"/>
    <p:sldId id="260" r:id="rId6"/>
    <p:sldId id="266" r:id="rId7"/>
    <p:sldId id="272" r:id="rId8"/>
    <p:sldId id="267" r:id="rId9"/>
    <p:sldId id="261" r:id="rId10"/>
    <p:sldId id="262" r:id="rId11"/>
    <p:sldId id="264" r:id="rId12"/>
    <p:sldId id="265" r:id="rId13"/>
    <p:sldId id="269" r:id="rId14"/>
    <p:sldId id="270" r:id="rId15"/>
  </p:sldIdLst>
  <p:sldSz cx="18288000" cy="10287000"/>
  <p:notesSz cx="6858000" cy="9144000"/>
  <p:embeddedFontLst>
    <p:embeddedFont>
      <p:font typeface="Hero" panose="020B0604020202020204" charset="0"/>
      <p:regular r:id="rId16"/>
    </p:embeddedFont>
    <p:embeddedFont>
      <p:font typeface="Opun" panose="020B0604020202020204" charset="-34"/>
      <p:regular r:id="rId17"/>
    </p:embeddedFont>
    <p:embeddedFont>
      <p:font typeface="Opun Bold" panose="020B0604020202020204" charset="-3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51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7" Type="http://schemas.openxmlformats.org/officeDocument/2006/relationships/image" Target="../media/image25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89490">
            <a:off x="277293" y="2025591"/>
            <a:ext cx="6970164" cy="6551954"/>
          </a:xfrm>
          <a:custGeom>
            <a:avLst/>
            <a:gdLst/>
            <a:ahLst/>
            <a:cxnLst/>
            <a:rect l="l" t="t" r="r" b="b"/>
            <a:pathLst>
              <a:path w="6970164" h="6551954">
                <a:moveTo>
                  <a:pt x="0" y="0"/>
                </a:moveTo>
                <a:lnTo>
                  <a:pt x="6970163" y="0"/>
                </a:lnTo>
                <a:lnTo>
                  <a:pt x="6970163" y="6551954"/>
                </a:lnTo>
                <a:lnTo>
                  <a:pt x="0" y="6551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3422594"/>
            <a:ext cx="5647513" cy="3757949"/>
          </a:xfrm>
          <a:custGeom>
            <a:avLst/>
            <a:gdLst/>
            <a:ahLst/>
            <a:cxnLst/>
            <a:rect l="l" t="t" r="r" b="b"/>
            <a:pathLst>
              <a:path w="5647513" h="3757949">
                <a:moveTo>
                  <a:pt x="0" y="0"/>
                </a:moveTo>
                <a:lnTo>
                  <a:pt x="5647513" y="0"/>
                </a:lnTo>
                <a:lnTo>
                  <a:pt x="5647513" y="3757949"/>
                </a:lnTo>
                <a:lnTo>
                  <a:pt x="0" y="375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428340" y="1127850"/>
            <a:ext cx="1355087" cy="907908"/>
          </a:xfrm>
          <a:custGeom>
            <a:avLst/>
            <a:gdLst/>
            <a:ahLst/>
            <a:cxnLst/>
            <a:rect l="l" t="t" r="r" b="b"/>
            <a:pathLst>
              <a:path w="1355087" h="907908">
                <a:moveTo>
                  <a:pt x="0" y="0"/>
                </a:moveTo>
                <a:lnTo>
                  <a:pt x="1355087" y="0"/>
                </a:lnTo>
                <a:lnTo>
                  <a:pt x="1355087" y="907908"/>
                </a:lnTo>
                <a:lnTo>
                  <a:pt x="0" y="9079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428340" y="7123393"/>
            <a:ext cx="9830960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 spc="640" dirty="0">
                <a:solidFill>
                  <a:srgbClr val="000000"/>
                </a:solidFill>
                <a:latin typeface="Opun"/>
                <a:ea typeface="Opun"/>
                <a:cs typeface="Opun"/>
                <a:sym typeface="Opun"/>
              </a:rPr>
              <a:t>December 2024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0" y="971550"/>
            <a:ext cx="3421870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42"/>
              </a:lnSpc>
              <a:spcBef>
                <a:spcPct val="0"/>
              </a:spcBef>
            </a:pPr>
            <a:r>
              <a:rPr lang="en-US" sz="3102" dirty="0">
                <a:solidFill>
                  <a:srgbClr val="000000"/>
                </a:solidFill>
                <a:latin typeface="Opun"/>
                <a:ea typeface="Opun"/>
                <a:cs typeface="Opun"/>
                <a:sym typeface="Opun"/>
              </a:rPr>
              <a:t>IQQS Company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28340" y="3498794"/>
            <a:ext cx="9830960" cy="2193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59"/>
              </a:lnSpc>
            </a:pPr>
            <a:r>
              <a:rPr lang="en-US" sz="8799" dirty="0">
                <a:solidFill>
                  <a:srgbClr val="000000"/>
                </a:solidFill>
                <a:latin typeface="Hero"/>
                <a:ea typeface="Hero"/>
                <a:cs typeface="Hero"/>
                <a:sym typeface="Hero"/>
              </a:rPr>
              <a:t>HR Performance Management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28340" y="6521244"/>
            <a:ext cx="9830960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 spc="640">
                <a:solidFill>
                  <a:srgbClr val="000000"/>
                </a:solidFill>
                <a:latin typeface="Opun"/>
                <a:ea typeface="Opun"/>
                <a:cs typeface="Opun"/>
                <a:sym typeface="Opun"/>
              </a:rPr>
              <a:t>Report Presentation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411200" y="9783480"/>
            <a:ext cx="5185434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199" spc="219" dirty="0">
                <a:solidFill>
                  <a:srgbClr val="3B3B3B"/>
                </a:solidFill>
                <a:latin typeface="Opun"/>
                <a:ea typeface="Opun"/>
                <a:cs typeface="Opun"/>
                <a:sym typeface="Opun"/>
              </a:rPr>
              <a:t>Kareemasg65@gmail.com</a:t>
            </a:r>
          </a:p>
        </p:txBody>
      </p:sp>
      <p:sp>
        <p:nvSpPr>
          <p:cNvPr id="12" name="AutoShape 12"/>
          <p:cNvSpPr/>
          <p:nvPr/>
        </p:nvSpPr>
        <p:spPr>
          <a:xfrm>
            <a:off x="7428340" y="6072077"/>
            <a:ext cx="9830960" cy="0"/>
          </a:xfrm>
          <a:prstGeom prst="line">
            <a:avLst/>
          </a:prstGeom>
          <a:ln w="19050" cap="flat">
            <a:solidFill>
              <a:srgbClr val="909CB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3089369" y="7552026"/>
            <a:ext cx="3403022" cy="0"/>
          </a:xfrm>
          <a:prstGeom prst="line">
            <a:avLst/>
          </a:prstGeom>
          <a:ln w="9525" cap="rnd">
            <a:solidFill>
              <a:srgbClr val="909CB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-5400000">
            <a:off x="7442489" y="7552026"/>
            <a:ext cx="3403022" cy="0"/>
          </a:xfrm>
          <a:prstGeom prst="line">
            <a:avLst/>
          </a:prstGeom>
          <a:ln w="9525" cap="rnd">
            <a:solidFill>
              <a:srgbClr val="909CB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rot="-5400000">
            <a:off x="11921807" y="7552026"/>
            <a:ext cx="3403022" cy="0"/>
          </a:xfrm>
          <a:prstGeom prst="line">
            <a:avLst/>
          </a:prstGeom>
          <a:ln w="9525" cap="rnd">
            <a:solidFill>
              <a:srgbClr val="909CB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5114977">
            <a:off x="12906180" y="-1083455"/>
            <a:ext cx="6442520" cy="5727986"/>
          </a:xfrm>
          <a:custGeom>
            <a:avLst/>
            <a:gdLst/>
            <a:ahLst/>
            <a:cxnLst/>
            <a:rect l="l" t="t" r="r" b="b"/>
            <a:pathLst>
              <a:path w="6442520" h="5727986">
                <a:moveTo>
                  <a:pt x="0" y="0"/>
                </a:moveTo>
                <a:lnTo>
                  <a:pt x="6442519" y="0"/>
                </a:lnTo>
                <a:lnTo>
                  <a:pt x="6442519" y="5727986"/>
                </a:lnTo>
                <a:lnTo>
                  <a:pt x="0" y="57279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9734940" y="1028700"/>
            <a:ext cx="7524360" cy="3825818"/>
            <a:chOff x="0" y="0"/>
            <a:chExt cx="1165720" cy="5927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65720" cy="592719"/>
            </a:xfrm>
            <a:custGeom>
              <a:avLst/>
              <a:gdLst/>
              <a:ahLst/>
              <a:cxnLst/>
              <a:rect l="l" t="t" r="r" b="b"/>
              <a:pathLst>
                <a:path w="1165720" h="592719">
                  <a:moveTo>
                    <a:pt x="0" y="0"/>
                  </a:moveTo>
                  <a:lnTo>
                    <a:pt x="1165720" y="0"/>
                  </a:lnTo>
                  <a:lnTo>
                    <a:pt x="1165720" y="592719"/>
                  </a:lnTo>
                  <a:lnTo>
                    <a:pt x="0" y="592719"/>
                  </a:lnTo>
                  <a:close/>
                </a:path>
              </a:pathLst>
            </a:custGeom>
            <a:blipFill>
              <a:blip r:embed="rId4"/>
              <a:stretch>
                <a:fillRect t="-5314" b="-531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49661" y="6955709"/>
            <a:ext cx="4479319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un "/>
                <a:cs typeface="Opun Bold" panose="020B0604020202020204" charset="-34"/>
              </a:rPr>
              <a:t>Reduce overall attrition by creating a supportive, growth-oriented workplace environment</a:t>
            </a:r>
            <a:r>
              <a:rPr lang="en-US" sz="2199" dirty="0">
                <a:solidFill>
                  <a:srgbClr val="000000"/>
                </a:solidFill>
                <a:latin typeface="Opun "/>
                <a:ea typeface="Opun"/>
                <a:cs typeface="Opun Bold" panose="020B0604020202020204" charset="-34"/>
                <a:sym typeface="Opun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00695" y="5547531"/>
            <a:ext cx="4648588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400" dirty="0">
                <a:latin typeface="Opun Bold" panose="020B0604020202020204" charset="-34"/>
                <a:cs typeface="Opun Bold" panose="020B0604020202020204" charset="-34"/>
              </a:rPr>
              <a:t>Enhance Employee Retention</a:t>
            </a:r>
            <a:endParaRPr lang="en-US" sz="2199" b="1" dirty="0">
              <a:solidFill>
                <a:srgbClr val="000000"/>
              </a:solidFill>
              <a:latin typeface="Opun Bold" panose="020B0604020202020204" charset="-34"/>
              <a:ea typeface="Opun Bold"/>
              <a:cs typeface="Opun Bold" panose="020B0604020202020204" charset="-34"/>
              <a:sym typeface="Opun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943493" y="6801902"/>
            <a:ext cx="4228283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400" dirty="0">
                <a:latin typeface="Opun "/>
                <a:cs typeface="Opun Bold" panose="020B0604020202020204" charset="-34"/>
              </a:rPr>
              <a:t>Mitigate the negative impacts of overtime and frequent travel through flexible scheduling and remote work policies.</a:t>
            </a:r>
            <a:endParaRPr lang="en-US" sz="2199" dirty="0">
              <a:solidFill>
                <a:srgbClr val="000000"/>
              </a:solidFill>
              <a:latin typeface="Opun "/>
              <a:ea typeface="Opun"/>
              <a:cs typeface="Opun Bold" panose="020B0604020202020204" charset="-34"/>
              <a:sym typeface="Opun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086354" y="5547531"/>
            <a:ext cx="3762177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400" dirty="0">
                <a:latin typeface="Opun Bold" panose="020B0604020202020204" charset="-34"/>
                <a:cs typeface="Opun Bold" panose="020B0604020202020204" charset="-34"/>
              </a:rPr>
              <a:t>Improve Work-Life Balance</a:t>
            </a:r>
            <a:endParaRPr lang="en-US" sz="2199" b="1" dirty="0">
              <a:solidFill>
                <a:srgbClr val="000000"/>
              </a:solidFill>
              <a:latin typeface="Opun Bold" panose="020B0604020202020204" charset="-34"/>
              <a:ea typeface="Opun Bold"/>
              <a:cs typeface="Opun Bold" panose="020B0604020202020204" charset="-34"/>
              <a:sym typeface="Opun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280523" y="6754967"/>
            <a:ext cx="4342795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400" dirty="0">
                <a:latin typeface="Opun "/>
              </a:rPr>
              <a:t>Establish clear career progression pathways to ensure employees feel valued and motivated to grow within the organization.</a:t>
            </a:r>
            <a:endParaRPr lang="en-US" sz="2199" dirty="0">
              <a:solidFill>
                <a:srgbClr val="000000"/>
              </a:solidFill>
              <a:latin typeface="Opun "/>
              <a:ea typeface="Opun"/>
              <a:cs typeface="Opun"/>
              <a:sym typeface="Opun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499400" y="5547531"/>
            <a:ext cx="3894718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400" dirty="0">
                <a:latin typeface="Opun Bold" panose="020B0604020202020204" charset="-34"/>
                <a:cs typeface="Opun Bold" panose="020B0604020202020204" charset="-34"/>
              </a:rPr>
              <a:t>Foster Career Development</a:t>
            </a:r>
            <a:endParaRPr lang="en-US" sz="2199" b="1" dirty="0">
              <a:solidFill>
                <a:srgbClr val="000000"/>
              </a:solidFill>
              <a:latin typeface="Opun Bold" panose="020B0604020202020204" charset="-34"/>
              <a:ea typeface="Opun Bold"/>
              <a:cs typeface="Opun Bold" panose="020B0604020202020204" charset="-34"/>
              <a:sym typeface="Opun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813005" y="6716867"/>
            <a:ext cx="4352340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400" dirty="0">
                <a:latin typeface="Opun "/>
              </a:rPr>
              <a:t>Address specific challenges in high-attrition departments, like Sales, by reevaluating workloads, expectations, and rewards.</a:t>
            </a:r>
            <a:endParaRPr lang="en-US" sz="2199" dirty="0">
              <a:solidFill>
                <a:srgbClr val="000000"/>
              </a:solidFill>
              <a:latin typeface="Opun "/>
              <a:ea typeface="Opun"/>
              <a:cs typeface="Opun"/>
              <a:sym typeface="Opun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044987" y="5547530"/>
            <a:ext cx="3888377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400" dirty="0">
                <a:latin typeface="Opun Bold" panose="020B0604020202020204" charset="-34"/>
                <a:cs typeface="Opun Bold" panose="020B0604020202020204" charset="-34"/>
              </a:rPr>
              <a:t>Interventions by Department</a:t>
            </a:r>
            <a:endParaRPr lang="en-US" sz="2199" b="1" dirty="0">
              <a:solidFill>
                <a:srgbClr val="000000"/>
              </a:solidFill>
              <a:latin typeface="Opun Bold" panose="020B0604020202020204" charset="-34"/>
              <a:ea typeface="Opun Bold"/>
              <a:cs typeface="Opun Bold" panose="020B0604020202020204" charset="-34"/>
              <a:sym typeface="Opun Bold"/>
            </a:endParaRPr>
          </a:p>
        </p:txBody>
      </p:sp>
      <p:sp>
        <p:nvSpPr>
          <p:cNvPr id="16" name="Freeform 16"/>
          <p:cNvSpPr/>
          <p:nvPr/>
        </p:nvSpPr>
        <p:spPr>
          <a:xfrm rot="-3716598" flipH="1" flipV="1">
            <a:off x="-4101137" y="-2047873"/>
            <a:ext cx="8505806" cy="6649994"/>
          </a:xfrm>
          <a:custGeom>
            <a:avLst/>
            <a:gdLst/>
            <a:ahLst/>
            <a:cxnLst/>
            <a:rect l="l" t="t" r="r" b="b"/>
            <a:pathLst>
              <a:path w="8505806" h="6649994">
                <a:moveTo>
                  <a:pt x="8505806" y="6649994"/>
                </a:moveTo>
                <a:lnTo>
                  <a:pt x="0" y="6649994"/>
                </a:lnTo>
                <a:lnTo>
                  <a:pt x="0" y="0"/>
                </a:lnTo>
                <a:lnTo>
                  <a:pt x="8505806" y="0"/>
                </a:lnTo>
                <a:lnTo>
                  <a:pt x="8505806" y="6649994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058222" y="3192010"/>
            <a:ext cx="8115300" cy="969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</a:pPr>
            <a:r>
              <a:rPr lang="en-US" sz="7200" dirty="0">
                <a:solidFill>
                  <a:srgbClr val="000000"/>
                </a:solidFill>
                <a:latin typeface="Opun"/>
                <a:ea typeface="Opun"/>
                <a:cs typeface="Opun"/>
                <a:sym typeface="Opun"/>
              </a:rPr>
              <a:t>Strategic Goals</a:t>
            </a:r>
          </a:p>
        </p:txBody>
      </p:sp>
      <p:sp>
        <p:nvSpPr>
          <p:cNvPr id="18" name="AutoShape 18"/>
          <p:cNvSpPr/>
          <p:nvPr/>
        </p:nvSpPr>
        <p:spPr>
          <a:xfrm>
            <a:off x="474328" y="4854518"/>
            <a:ext cx="8115300" cy="0"/>
          </a:xfrm>
          <a:prstGeom prst="line">
            <a:avLst/>
          </a:prstGeom>
          <a:ln w="19050" cap="flat">
            <a:solidFill>
              <a:srgbClr val="909CB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1943914" y="291887"/>
            <a:ext cx="670406" cy="670406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8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357024" y="366502"/>
            <a:ext cx="549156" cy="521176"/>
            <a:chOff x="0" y="0"/>
            <a:chExt cx="812800" cy="77138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771387"/>
            </a:xfrm>
            <a:custGeom>
              <a:avLst/>
              <a:gdLst/>
              <a:ahLst/>
              <a:cxnLst/>
              <a:rect l="l" t="t" r="r" b="b"/>
              <a:pathLst>
                <a:path w="812800" h="771387">
                  <a:moveTo>
                    <a:pt x="406400" y="0"/>
                  </a:moveTo>
                  <a:cubicBezTo>
                    <a:pt x="181951" y="0"/>
                    <a:pt x="0" y="172681"/>
                    <a:pt x="0" y="385694"/>
                  </a:cubicBezTo>
                  <a:cubicBezTo>
                    <a:pt x="0" y="598706"/>
                    <a:pt x="181951" y="771387"/>
                    <a:pt x="406400" y="771387"/>
                  </a:cubicBezTo>
                  <a:cubicBezTo>
                    <a:pt x="630849" y="771387"/>
                    <a:pt x="812800" y="598706"/>
                    <a:pt x="812800" y="385694"/>
                  </a:cubicBezTo>
                  <a:cubicBezTo>
                    <a:pt x="812800" y="17268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4CBC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24693"/>
              <a:ext cx="660400" cy="6743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8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719856" y="627090"/>
            <a:ext cx="549156" cy="521176"/>
            <a:chOff x="0" y="0"/>
            <a:chExt cx="812800" cy="77138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771387"/>
            </a:xfrm>
            <a:custGeom>
              <a:avLst/>
              <a:gdLst/>
              <a:ahLst/>
              <a:cxnLst/>
              <a:rect l="l" t="t" r="r" b="b"/>
              <a:pathLst>
                <a:path w="812800" h="771387">
                  <a:moveTo>
                    <a:pt x="406400" y="0"/>
                  </a:moveTo>
                  <a:cubicBezTo>
                    <a:pt x="181951" y="0"/>
                    <a:pt x="0" y="172681"/>
                    <a:pt x="0" y="385694"/>
                  </a:cubicBezTo>
                  <a:cubicBezTo>
                    <a:pt x="0" y="598706"/>
                    <a:pt x="181951" y="771387"/>
                    <a:pt x="406400" y="771387"/>
                  </a:cubicBezTo>
                  <a:cubicBezTo>
                    <a:pt x="630849" y="771387"/>
                    <a:pt x="812800" y="598706"/>
                    <a:pt x="812800" y="385694"/>
                  </a:cubicBezTo>
                  <a:cubicBezTo>
                    <a:pt x="812800" y="17268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24693"/>
              <a:ext cx="660400" cy="6743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8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98754" y="2906213"/>
            <a:ext cx="7574006" cy="7505151"/>
          </a:xfrm>
          <a:custGeom>
            <a:avLst/>
            <a:gdLst/>
            <a:ahLst/>
            <a:cxnLst/>
            <a:rect l="l" t="t" r="r" b="b"/>
            <a:pathLst>
              <a:path w="7574006" h="7505151">
                <a:moveTo>
                  <a:pt x="0" y="0"/>
                </a:moveTo>
                <a:lnTo>
                  <a:pt x="7574006" y="0"/>
                </a:lnTo>
                <a:lnTo>
                  <a:pt x="7574006" y="7505151"/>
                </a:lnTo>
                <a:lnTo>
                  <a:pt x="0" y="75051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28600" y="3115872"/>
            <a:ext cx="7480611" cy="4983957"/>
          </a:xfrm>
          <a:custGeom>
            <a:avLst/>
            <a:gdLst/>
            <a:ahLst/>
            <a:cxnLst/>
            <a:rect l="l" t="t" r="r" b="b"/>
            <a:pathLst>
              <a:path w="7480611" h="4983957">
                <a:moveTo>
                  <a:pt x="0" y="0"/>
                </a:moveTo>
                <a:lnTo>
                  <a:pt x="7480611" y="0"/>
                </a:lnTo>
                <a:lnTo>
                  <a:pt x="7480611" y="4983957"/>
                </a:lnTo>
                <a:lnTo>
                  <a:pt x="0" y="49839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762000" y="458738"/>
            <a:ext cx="7207452" cy="196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7500" u="none" strike="noStrike" dirty="0">
                <a:solidFill>
                  <a:srgbClr val="000000"/>
                </a:solidFill>
                <a:latin typeface="Opun"/>
                <a:ea typeface="Opun"/>
                <a:cs typeface="Opun"/>
                <a:sym typeface="Opun"/>
              </a:rPr>
              <a:t>Key</a:t>
            </a:r>
          </a:p>
          <a:p>
            <a:pPr marL="0" lvl="0" indent="0" algn="l">
              <a:lnSpc>
                <a:spcPts val="7500"/>
              </a:lnSpc>
            </a:pPr>
            <a:r>
              <a:rPr lang="en-US" sz="7500" u="none" strike="noStrike" dirty="0">
                <a:solidFill>
                  <a:srgbClr val="000000"/>
                </a:solidFill>
                <a:latin typeface="Opun"/>
                <a:ea typeface="Opun"/>
                <a:cs typeface="Opun"/>
                <a:sym typeface="Opun"/>
              </a:rPr>
              <a:t>Objectives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458200" y="458738"/>
            <a:ext cx="8470027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50"/>
              </a:lnSpc>
              <a:spcBef>
                <a:spcPct val="0"/>
              </a:spcBef>
            </a:pPr>
            <a:r>
              <a:rPr lang="en-US" sz="2800" dirty="0">
                <a:latin typeface="Opun Bold" panose="020B0604020202020204" charset="-34"/>
                <a:cs typeface="Opun Bold" panose="020B0604020202020204" charset="-34"/>
              </a:rPr>
              <a:t>Retention Initiatives</a:t>
            </a:r>
            <a:endParaRPr lang="en-US" sz="2500" b="1" u="none" strike="noStrike" dirty="0">
              <a:solidFill>
                <a:srgbClr val="000000"/>
              </a:solidFill>
              <a:latin typeface="Opun Bold" panose="020B0604020202020204" charset="-34"/>
              <a:ea typeface="Opun Bold"/>
              <a:cs typeface="Opun Bold" panose="020B0604020202020204" charset="-34"/>
              <a:sym typeface="Opun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789273" y="1055747"/>
            <a:ext cx="8470027" cy="166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un" panose="020B0604020202020204" charset="-34"/>
                <a:cs typeface="Opun" panose="020B0604020202020204" charset="-34"/>
              </a:rPr>
              <a:t>Set a goal to reduce attrition rates by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un" panose="020B0604020202020204" charset="-34"/>
                <a:cs typeface="Opun" panose="020B0604020202020204" charset="-34"/>
              </a:rPr>
              <a:t>10-15%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un" panose="020B0604020202020204" charset="-34"/>
                <a:cs typeface="Opun" panose="020B0604020202020204" charset="-34"/>
              </a:rPr>
              <a:t> within the next 12 months.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pun" panose="020B0604020202020204" charset="-34"/>
              <a:cs typeface="Opun" panose="020B0604020202020204" charset="-3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un" panose="020B0604020202020204" charset="-34"/>
                <a:cs typeface="Opun" panose="020B0604020202020204" charset="-34"/>
              </a:rPr>
              <a:t>Implement exit interviews and employee surveys to identify specific pain points.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58199" y="2798220"/>
            <a:ext cx="8470027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50"/>
              </a:lnSpc>
              <a:spcBef>
                <a:spcPct val="0"/>
              </a:spcBef>
            </a:pPr>
            <a:r>
              <a:rPr lang="en-US" sz="2800" dirty="0">
                <a:latin typeface="Opun Bold" panose="020B0604020202020204" charset="-34"/>
                <a:cs typeface="Opun Bold" panose="020B0604020202020204" charset="-34"/>
              </a:rPr>
              <a:t>Compensation and Benefits Optimization</a:t>
            </a:r>
            <a:endParaRPr lang="en-US" sz="2500" b="1" u="none" strike="noStrike" dirty="0">
              <a:solidFill>
                <a:srgbClr val="000000"/>
              </a:solidFill>
              <a:latin typeface="Opun Bold" panose="020B0604020202020204" charset="-34"/>
              <a:ea typeface="Opun Bold"/>
              <a:cs typeface="Opun Bold" panose="020B0604020202020204" charset="-34"/>
              <a:sym typeface="Opun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789273" y="3220514"/>
            <a:ext cx="8470027" cy="1397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l">
              <a:lnSpc>
                <a:spcPts val="3739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Conduct a salary benchmarking study to ensure competitiveness in compensation, especially for employees in younger age groups or lower-income brackets.</a:t>
            </a:r>
            <a:endParaRPr lang="en-US" sz="2199" u="none" strike="noStrike" dirty="0">
              <a:solidFill>
                <a:srgbClr val="000000"/>
              </a:solidFill>
              <a:latin typeface="Opun"/>
              <a:ea typeface="Opun"/>
              <a:cs typeface="Opun"/>
              <a:sym typeface="Opu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458199" y="4647313"/>
            <a:ext cx="8470027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50"/>
              </a:lnSpc>
              <a:spcBef>
                <a:spcPct val="0"/>
              </a:spcBef>
            </a:pPr>
            <a:r>
              <a:rPr lang="en-US" sz="2800" dirty="0">
                <a:latin typeface="Opun Bold" panose="020B0604020202020204" charset="-34"/>
                <a:cs typeface="Opun Bold" panose="020B0604020202020204" charset="-34"/>
              </a:rPr>
              <a:t>Career Growth Opportunities</a:t>
            </a:r>
            <a:endParaRPr lang="en-US" sz="2500" b="1" u="none" strike="noStrike" dirty="0">
              <a:solidFill>
                <a:srgbClr val="000000"/>
              </a:solidFill>
              <a:latin typeface="Opun Bold" panose="020B0604020202020204" charset="-34"/>
              <a:ea typeface="Opun Bold"/>
              <a:cs typeface="Opun Bold" panose="020B0604020202020204" charset="-34"/>
              <a:sym typeface="Opun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789273" y="5261830"/>
            <a:ext cx="8470027" cy="2062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un "/>
              </a:rPr>
              <a:t>Create mentorship and upskilling programs, targeting employees with fewer than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un "/>
              </a:rPr>
              <a:t>2 years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un "/>
              </a:rPr>
              <a:t> in their current role or under their current manager.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pun 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un "/>
              </a:rPr>
              <a:t>   Increase internal promotions by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un "/>
              </a:rPr>
              <a:t>10%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un "/>
              </a:rPr>
              <a:t> annually to enhance career      mobility</a:t>
            </a:r>
            <a:endParaRPr lang="en-US" sz="2400" u="none" strike="noStrike" dirty="0">
              <a:solidFill>
                <a:srgbClr val="000000"/>
              </a:solidFill>
              <a:latin typeface="Opun "/>
              <a:ea typeface="Opun"/>
              <a:cs typeface="Opun"/>
              <a:sym typeface="Opun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458198" y="7573092"/>
            <a:ext cx="8470027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50"/>
              </a:lnSpc>
              <a:spcBef>
                <a:spcPct val="0"/>
              </a:spcBef>
            </a:pPr>
            <a:r>
              <a:rPr lang="en-US" sz="2800" b="1" dirty="0"/>
              <a:t>Departmental Strategies</a:t>
            </a:r>
            <a:endParaRPr lang="en-US" sz="2500" b="1" u="none" strike="noStrike" dirty="0">
              <a:solidFill>
                <a:srgbClr val="000000"/>
              </a:solidFill>
              <a:latin typeface="Opun Bold"/>
              <a:ea typeface="Opun Bold"/>
              <a:cs typeface="Opun Bold"/>
              <a:sym typeface="Opun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789273" y="7753925"/>
            <a:ext cx="8470027" cy="3170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pun 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un "/>
              </a:rPr>
              <a:t>   Conduct a focused assessment of the Sales department to address workload stressors and develop tailored retention strategies.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100" dirty="0">
              <a:latin typeface="Opun 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un "/>
              </a:rPr>
              <a:t>   Reevaluate travel requirements for employees in roles involving </a:t>
            </a:r>
            <a:r>
              <a:rPr lang="en-US" altLang="en-US" sz="2400" dirty="0">
                <a:latin typeface="Opun "/>
              </a:rPr>
              <a:t>frequent travel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un "/>
              </a:rPr>
              <a:t> to improve satisfaction.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pun 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pun 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291939">
            <a:off x="-1819723" y="4319615"/>
            <a:ext cx="7574006" cy="7505151"/>
          </a:xfrm>
          <a:custGeom>
            <a:avLst/>
            <a:gdLst/>
            <a:ahLst/>
            <a:cxnLst/>
            <a:rect l="l" t="t" r="r" b="b"/>
            <a:pathLst>
              <a:path w="7574006" h="7505151">
                <a:moveTo>
                  <a:pt x="0" y="0"/>
                </a:moveTo>
                <a:lnTo>
                  <a:pt x="7574006" y="0"/>
                </a:lnTo>
                <a:lnTo>
                  <a:pt x="7574006" y="7505151"/>
                </a:lnTo>
                <a:lnTo>
                  <a:pt x="0" y="75051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73542" y="4009270"/>
            <a:ext cx="8115300" cy="4520719"/>
            <a:chOff x="0" y="0"/>
            <a:chExt cx="1257272" cy="7003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57272" cy="700378"/>
            </a:xfrm>
            <a:custGeom>
              <a:avLst/>
              <a:gdLst/>
              <a:ahLst/>
              <a:cxnLst/>
              <a:rect l="l" t="t" r="r" b="b"/>
              <a:pathLst>
                <a:path w="1257272" h="700378">
                  <a:moveTo>
                    <a:pt x="0" y="0"/>
                  </a:moveTo>
                  <a:lnTo>
                    <a:pt x="1257272" y="0"/>
                  </a:lnTo>
                  <a:lnTo>
                    <a:pt x="1257272" y="700378"/>
                  </a:lnTo>
                  <a:lnTo>
                    <a:pt x="0" y="700378"/>
                  </a:lnTo>
                  <a:close/>
                </a:path>
              </a:pathLst>
            </a:custGeom>
            <a:blipFill>
              <a:blip r:embed="rId4"/>
              <a:stretch>
                <a:fillRect t="-9800" b="-980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1162050"/>
            <a:ext cx="8115300" cy="2792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</a:pPr>
            <a:r>
              <a:rPr lang="en-US" sz="7200" dirty="0">
                <a:solidFill>
                  <a:srgbClr val="000000"/>
                </a:solidFill>
                <a:latin typeface="Opun"/>
                <a:ea typeface="Opun"/>
                <a:cs typeface="Opun"/>
                <a:sym typeface="Opun"/>
              </a:rPr>
              <a:t>Performance Management Program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53600" y="1209856"/>
            <a:ext cx="7541091" cy="4308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un "/>
              </a:rPr>
              <a:t>Align individual performance objectives with organizational goals.</a:t>
            </a:r>
            <a:endParaRPr kumimoji="0" lang="ar-EG" altLang="en-US" sz="2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pun 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ar-EG" altLang="en-US" sz="2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pun 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un "/>
              </a:rPr>
              <a:t>     Bi-weekly check-ins to address workload, satisfaction, and development.</a:t>
            </a:r>
            <a:endParaRPr kumimoji="0" lang="ar-EG" altLang="en-US" sz="2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pun 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ar-EG" altLang="en-US" sz="2250" dirty="0">
              <a:latin typeface="Opun 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un "/>
              </a:rPr>
              <a:t>    Train managers to provide solution-oriented feedback.</a:t>
            </a:r>
            <a:endParaRPr kumimoji="0" lang="ar-EG" altLang="en-US" sz="2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pun 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2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pun 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250" dirty="0">
                <a:latin typeface="Opun "/>
              </a:rPr>
              <a:t>    Launch mentorship programs connecting employees with senior leaders</a:t>
            </a:r>
            <a:endParaRPr kumimoji="0" lang="ar-EG" altLang="en-US" sz="2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pun 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pun "/>
            </a:endParaRPr>
          </a:p>
          <a:p>
            <a:pPr marL="342900" lvl="0" indent="-342900" algn="l">
              <a:lnSpc>
                <a:spcPts val="3859"/>
              </a:lnSpc>
              <a:buFont typeface="Arial" panose="020B0604020202020204" pitchFamily="34" charset="0"/>
              <a:buChar char="•"/>
            </a:pPr>
            <a:endParaRPr lang="en-US" sz="2250" dirty="0">
              <a:solidFill>
                <a:srgbClr val="000000"/>
              </a:solidFill>
              <a:latin typeface="Opun "/>
              <a:ea typeface="Opun"/>
              <a:cs typeface="Opun"/>
              <a:sym typeface="Opun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144000" y="652610"/>
            <a:ext cx="7541091" cy="430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800" b="1" dirty="0"/>
              <a:t>Career Development and Growth</a:t>
            </a:r>
            <a:endParaRPr lang="en-US" sz="2800" dirty="0"/>
          </a:p>
        </p:txBody>
      </p:sp>
      <p:sp>
        <p:nvSpPr>
          <p:cNvPr id="8" name="TextBox 8"/>
          <p:cNvSpPr txBox="1"/>
          <p:nvPr/>
        </p:nvSpPr>
        <p:spPr>
          <a:xfrm>
            <a:off x="9718209" y="5094912"/>
            <a:ext cx="7541091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l">
              <a:lnSpc>
                <a:spcPts val="3859"/>
              </a:lnSpc>
              <a:buFont typeface="Arial" panose="020B0604020202020204" pitchFamily="34" charset="0"/>
              <a:buChar char="•"/>
            </a:pPr>
            <a:r>
              <a:rPr lang="en-US" sz="2270" dirty="0">
                <a:solidFill>
                  <a:srgbClr val="000000"/>
                </a:solidFill>
                <a:latin typeface="Opun"/>
                <a:ea typeface="Opun"/>
                <a:cs typeface="Opun"/>
                <a:sym typeface="Opun"/>
              </a:rPr>
              <a:t>Establishing a training academy utilizing analytical and logical problem-solving techniques enhances skill development. Performance management will reward employees showing improved skills.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00" y="4545136"/>
            <a:ext cx="7541091" cy="533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84"/>
              </a:lnSpc>
            </a:pPr>
            <a:r>
              <a:rPr lang="en-US" sz="2696" b="1" dirty="0">
                <a:solidFill>
                  <a:srgbClr val="000000"/>
                </a:solidFill>
                <a:latin typeface="Opun Bold"/>
                <a:ea typeface="Opun Bold"/>
                <a:cs typeface="Opun Bold"/>
                <a:sym typeface="Opun Bold"/>
              </a:rPr>
              <a:t>Skills Enhancement Academy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18209" y="7831916"/>
            <a:ext cx="7541091" cy="1500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l">
              <a:lnSpc>
                <a:spcPts val="3859"/>
              </a:lnSpc>
              <a:buFont typeface="Arial" panose="020B0604020202020204" pitchFamily="34" charset="0"/>
              <a:buChar char="•"/>
            </a:pPr>
            <a:r>
              <a:rPr lang="en-US" sz="2270" dirty="0">
                <a:solidFill>
                  <a:srgbClr val="000000"/>
                </a:solidFill>
                <a:latin typeface="Opun"/>
                <a:ea typeface="Opun"/>
                <a:cs typeface="Opun"/>
                <a:sym typeface="Opun"/>
              </a:rPr>
              <a:t>Recognizing employees for sustainability efforts boosts motivation. Awards, spotlights, and project involvement can inspire continuous improvement.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4000" y="7298322"/>
            <a:ext cx="7541091" cy="533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84"/>
              </a:lnSpc>
            </a:pPr>
            <a:r>
              <a:rPr lang="en-US" sz="2696" b="1" dirty="0">
                <a:solidFill>
                  <a:srgbClr val="000000"/>
                </a:solidFill>
                <a:latin typeface="Opun Bold"/>
                <a:ea typeface="Opun Bold"/>
                <a:cs typeface="Opun Bold"/>
                <a:sym typeface="Opun Bold"/>
              </a:rPr>
              <a:t>Employee Recognition Program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1FFEAB7F-0C29-751B-77EB-C1B276142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26481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5246370"/>
            <a:chOff x="0" y="0"/>
            <a:chExt cx="283329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3290" cy="812800"/>
            </a:xfrm>
            <a:custGeom>
              <a:avLst/>
              <a:gdLst/>
              <a:ahLst/>
              <a:cxnLst/>
              <a:rect l="l" t="t" r="r" b="b"/>
              <a:pathLst>
                <a:path w="2833290" h="812800">
                  <a:moveTo>
                    <a:pt x="0" y="0"/>
                  </a:moveTo>
                  <a:lnTo>
                    <a:pt x="2833290" y="0"/>
                  </a:lnTo>
                  <a:lnTo>
                    <a:pt x="283329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t="-26470" b="-2647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-3470033">
            <a:off x="-922190" y="7151564"/>
            <a:ext cx="4277330" cy="4830660"/>
          </a:xfrm>
          <a:custGeom>
            <a:avLst/>
            <a:gdLst/>
            <a:ahLst/>
            <a:cxnLst/>
            <a:rect l="l" t="t" r="r" b="b"/>
            <a:pathLst>
              <a:path w="4277330" h="4830660">
                <a:moveTo>
                  <a:pt x="0" y="0"/>
                </a:moveTo>
                <a:lnTo>
                  <a:pt x="4277330" y="0"/>
                </a:lnTo>
                <a:lnTo>
                  <a:pt x="4277330" y="4830660"/>
                </a:lnTo>
                <a:lnTo>
                  <a:pt x="0" y="48306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540787" y="7423532"/>
            <a:ext cx="13206426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Opun"/>
                <a:ea typeface="Opun"/>
                <a:cs typeface="Opun"/>
                <a:sym typeface="Opun"/>
              </a:rPr>
              <a:t>Solutions include reducing overtime, improving career development, and targeted departmental support. Implementing these strategies, supported by data-driven insights, will reduce attrition, improve satisfaction, and align workforce goals with organizational success.</a:t>
            </a:r>
          </a:p>
        </p:txBody>
      </p:sp>
      <p:sp>
        <p:nvSpPr>
          <p:cNvPr id="6" name="Freeform 6"/>
          <p:cNvSpPr/>
          <p:nvPr/>
        </p:nvSpPr>
        <p:spPr>
          <a:xfrm rot="-3470033">
            <a:off x="16152291" y="7379633"/>
            <a:ext cx="4271419" cy="4823984"/>
          </a:xfrm>
          <a:custGeom>
            <a:avLst/>
            <a:gdLst/>
            <a:ahLst/>
            <a:cxnLst/>
            <a:rect l="l" t="t" r="r" b="b"/>
            <a:pathLst>
              <a:path w="4271419" h="4823984">
                <a:moveTo>
                  <a:pt x="0" y="0"/>
                </a:moveTo>
                <a:lnTo>
                  <a:pt x="4271418" y="0"/>
                </a:lnTo>
                <a:lnTo>
                  <a:pt x="4271418" y="4823984"/>
                </a:lnTo>
                <a:lnTo>
                  <a:pt x="0" y="48239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574101" y="5923898"/>
            <a:ext cx="642374" cy="64237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5868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8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540787" y="5790548"/>
            <a:ext cx="13206426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Opun"/>
                <a:ea typeface="Opun"/>
                <a:cs typeface="Opun"/>
                <a:sym typeface="Opun"/>
              </a:rPr>
              <a:t>Overall Assessment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506900" y="9566894"/>
            <a:ext cx="642374" cy="64237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8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135479" y="9470438"/>
            <a:ext cx="642374" cy="64237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8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938113" y="9149251"/>
            <a:ext cx="417642" cy="417642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8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7551560" y="6282002"/>
            <a:ext cx="417642" cy="41764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5868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8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1358772" y="0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6913821" y="0"/>
                </a:moveTo>
                <a:lnTo>
                  <a:pt x="0" y="0"/>
                </a:lnTo>
                <a:lnTo>
                  <a:pt x="0" y="4114800"/>
                </a:lnTo>
                <a:lnTo>
                  <a:pt x="6913821" y="4114800"/>
                </a:lnTo>
                <a:lnTo>
                  <a:pt x="691382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251804" y="4348990"/>
            <a:ext cx="13784393" cy="2089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481"/>
              </a:lnSpc>
            </a:pPr>
            <a:r>
              <a:rPr lang="en-US" sz="16296">
                <a:solidFill>
                  <a:srgbClr val="000000"/>
                </a:solidFill>
                <a:latin typeface="Opun"/>
                <a:ea typeface="Opun"/>
                <a:cs typeface="Opun"/>
                <a:sym typeface="Opun"/>
              </a:rPr>
              <a:t>Thank You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51283" y="9336607"/>
            <a:ext cx="5185434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199" spc="219" dirty="0">
                <a:solidFill>
                  <a:srgbClr val="3B3B3B"/>
                </a:solidFill>
                <a:latin typeface="Opun"/>
                <a:ea typeface="Opun"/>
                <a:cs typeface="Opun"/>
                <a:sym typeface="Opun"/>
              </a:rPr>
              <a:t>Kareemasg65@gmail.com</a:t>
            </a:r>
          </a:p>
        </p:txBody>
      </p:sp>
      <p:sp>
        <p:nvSpPr>
          <p:cNvPr id="7" name="Freeform 7"/>
          <p:cNvSpPr/>
          <p:nvPr/>
        </p:nvSpPr>
        <p:spPr>
          <a:xfrm>
            <a:off x="6575235" y="1127850"/>
            <a:ext cx="1355087" cy="907908"/>
          </a:xfrm>
          <a:custGeom>
            <a:avLst/>
            <a:gdLst/>
            <a:ahLst/>
            <a:cxnLst/>
            <a:rect l="l" t="t" r="r" b="b"/>
            <a:pathLst>
              <a:path w="1355087" h="907908">
                <a:moveTo>
                  <a:pt x="0" y="0"/>
                </a:moveTo>
                <a:lnTo>
                  <a:pt x="1355086" y="0"/>
                </a:lnTo>
                <a:lnTo>
                  <a:pt x="1355086" y="907908"/>
                </a:lnTo>
                <a:lnTo>
                  <a:pt x="0" y="9079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228520" y="6768221"/>
            <a:ext cx="9830960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80"/>
              </a:lnSpc>
              <a:spcBef>
                <a:spcPct val="0"/>
              </a:spcBef>
            </a:pPr>
            <a:r>
              <a:rPr lang="en-US" sz="3200" spc="640" dirty="0">
                <a:solidFill>
                  <a:srgbClr val="000000"/>
                </a:solidFill>
                <a:latin typeface="Opun"/>
                <a:ea typeface="Opun"/>
                <a:cs typeface="Opun"/>
                <a:sym typeface="Opun"/>
              </a:rPr>
              <a:t>December 2024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290895" y="971550"/>
            <a:ext cx="3421870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42"/>
              </a:lnSpc>
              <a:spcBef>
                <a:spcPct val="0"/>
              </a:spcBef>
            </a:pPr>
            <a:r>
              <a:rPr lang="en-US" sz="3102" dirty="0">
                <a:solidFill>
                  <a:srgbClr val="000000"/>
                </a:solidFill>
                <a:latin typeface="Opun"/>
                <a:ea typeface="Opun"/>
                <a:cs typeface="Opun"/>
                <a:sym typeface="Opun"/>
              </a:rPr>
              <a:t>IQQS</a:t>
            </a:r>
          </a:p>
          <a:p>
            <a:pPr marL="0" lvl="0" indent="0" algn="l">
              <a:lnSpc>
                <a:spcPts val="4342"/>
              </a:lnSpc>
              <a:spcBef>
                <a:spcPct val="0"/>
              </a:spcBef>
            </a:pPr>
            <a:r>
              <a:rPr lang="en-US" sz="3102" dirty="0">
                <a:solidFill>
                  <a:srgbClr val="000000"/>
                </a:solidFill>
                <a:latin typeface="Opun"/>
                <a:ea typeface="Opun"/>
                <a:cs typeface="Opun"/>
                <a:sym typeface="Opun"/>
              </a:rPr>
              <a:t> Company</a:t>
            </a:r>
          </a:p>
        </p:txBody>
      </p:sp>
      <p:sp>
        <p:nvSpPr>
          <p:cNvPr id="10" name="Freeform 10"/>
          <p:cNvSpPr/>
          <p:nvPr/>
        </p:nvSpPr>
        <p:spPr>
          <a:xfrm rot="5932622">
            <a:off x="-2076779" y="-1557234"/>
            <a:ext cx="8581051" cy="7660538"/>
          </a:xfrm>
          <a:custGeom>
            <a:avLst/>
            <a:gdLst/>
            <a:ahLst/>
            <a:cxnLst/>
            <a:rect l="l" t="t" r="r" b="b"/>
            <a:pathLst>
              <a:path w="8581051" h="7660538">
                <a:moveTo>
                  <a:pt x="0" y="0"/>
                </a:moveTo>
                <a:lnTo>
                  <a:pt x="8581051" y="0"/>
                </a:lnTo>
                <a:lnTo>
                  <a:pt x="8581051" y="7660538"/>
                </a:lnTo>
                <a:lnTo>
                  <a:pt x="0" y="76605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3100733" y="431560"/>
            <a:ext cx="839499" cy="83949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8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213747" y="1275900"/>
            <a:ext cx="494400" cy="4944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8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259300" y="431560"/>
            <a:ext cx="555717" cy="55571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8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6036196" y="744709"/>
            <a:ext cx="1062382" cy="106238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8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74248" y="7890032"/>
            <a:ext cx="839499" cy="839499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4CBC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8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32400" y="8482330"/>
            <a:ext cx="494400" cy="494400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4CBC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8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7103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0" y="0"/>
                </a:moveTo>
                <a:lnTo>
                  <a:pt x="6913821" y="0"/>
                </a:lnTo>
                <a:lnTo>
                  <a:pt x="69138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091082" y="1963130"/>
            <a:ext cx="14126266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Opun"/>
                <a:ea typeface="Opun"/>
                <a:cs typeface="Opun"/>
                <a:sym typeface="Opun"/>
              </a:rPr>
              <a:t>Table of Content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383907" y="4897235"/>
            <a:ext cx="5901593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3B3B3B"/>
                </a:solidFill>
                <a:latin typeface="Opun"/>
                <a:ea typeface="Opun"/>
                <a:cs typeface="Opun"/>
                <a:sym typeface="Opun"/>
              </a:rPr>
              <a:t>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7501" y="4665778"/>
            <a:ext cx="1063581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3B3B3B"/>
                </a:solidFill>
                <a:latin typeface="Opun"/>
                <a:ea typeface="Opun"/>
                <a:cs typeface="Opun"/>
                <a:sym typeface="Opun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83907" y="5951829"/>
            <a:ext cx="5901593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3B3B3B"/>
                </a:solidFill>
                <a:latin typeface="Opun"/>
                <a:ea typeface="Opun"/>
                <a:cs typeface="Opun"/>
                <a:sym typeface="Opun"/>
              </a:rPr>
              <a:t>Sections of Dashboard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7501" y="5720372"/>
            <a:ext cx="1063581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3B3B3B"/>
                </a:solidFill>
                <a:latin typeface="Opun"/>
                <a:ea typeface="Opun"/>
                <a:cs typeface="Opun"/>
                <a:sym typeface="Opun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83907" y="7006423"/>
            <a:ext cx="590159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B3B3B"/>
                </a:solidFill>
                <a:latin typeface="Opun"/>
                <a:ea typeface="Opun"/>
                <a:cs typeface="Opun"/>
                <a:sym typeface="Opun"/>
              </a:rPr>
              <a:t>Vision &amp; Mission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7501" y="6774966"/>
            <a:ext cx="1063581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3B3B3B"/>
                </a:solidFill>
                <a:latin typeface="Opun"/>
                <a:ea typeface="Opun"/>
                <a:cs typeface="Opun"/>
                <a:sym typeface="Opun"/>
              </a:rPr>
              <a:t>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83907" y="8061018"/>
            <a:ext cx="5901593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3B3B3B"/>
                </a:solidFill>
                <a:latin typeface="Opun"/>
                <a:ea typeface="Opun"/>
                <a:cs typeface="Opun"/>
                <a:sym typeface="Opun"/>
              </a:rPr>
              <a:t>Goals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7501" y="7829560"/>
            <a:ext cx="1063581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dirty="0">
                <a:solidFill>
                  <a:srgbClr val="3B3B3B"/>
                </a:solidFill>
                <a:latin typeface="Opun"/>
                <a:ea typeface="Opun"/>
                <a:cs typeface="Opun"/>
                <a:sym typeface="Opun"/>
              </a:rPr>
              <a:t>04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00103" y="4665778"/>
            <a:ext cx="1063581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3B3B3B"/>
                </a:solidFill>
                <a:latin typeface="Opun"/>
                <a:ea typeface="Opun"/>
                <a:cs typeface="Opun"/>
                <a:sym typeface="Opun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000103" y="5720372"/>
            <a:ext cx="1063581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3B3B3B"/>
                </a:solidFill>
                <a:latin typeface="Opun"/>
                <a:ea typeface="Opun"/>
                <a:cs typeface="Opun"/>
                <a:sym typeface="Opun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308346" y="4931516"/>
            <a:ext cx="590159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3B3B3B"/>
                </a:solidFill>
                <a:latin typeface="Opun"/>
                <a:ea typeface="Opun"/>
                <a:cs typeface="Opun"/>
                <a:sym typeface="Opun"/>
              </a:rPr>
              <a:t>Key Objectives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358906" y="5951829"/>
            <a:ext cx="590159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3B3B3B"/>
                </a:solidFill>
                <a:latin typeface="Opun"/>
                <a:ea typeface="Opun"/>
                <a:cs typeface="Opun"/>
                <a:sym typeface="Opun"/>
              </a:rPr>
              <a:t>Performance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471784" y="1219072"/>
            <a:ext cx="555717" cy="555717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8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28700" y="156690"/>
            <a:ext cx="1062382" cy="1062382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8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7232976" y="1818621"/>
            <a:ext cx="555717" cy="555717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5868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8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6448452" y="434549"/>
            <a:ext cx="1062382" cy="1062382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5868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8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57076" y="-1265524"/>
            <a:ext cx="6920282" cy="6580559"/>
          </a:xfrm>
          <a:custGeom>
            <a:avLst/>
            <a:gdLst/>
            <a:ahLst/>
            <a:cxnLst/>
            <a:rect l="l" t="t" r="r" b="b"/>
            <a:pathLst>
              <a:path w="6920282" h="6580559">
                <a:moveTo>
                  <a:pt x="0" y="0"/>
                </a:moveTo>
                <a:lnTo>
                  <a:pt x="6920282" y="0"/>
                </a:lnTo>
                <a:lnTo>
                  <a:pt x="6920282" y="6580559"/>
                </a:lnTo>
                <a:lnTo>
                  <a:pt x="0" y="6580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012930" y="1074701"/>
            <a:ext cx="5246370" cy="8183599"/>
            <a:chOff x="0" y="0"/>
            <a:chExt cx="812800" cy="12678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1267854"/>
            </a:xfrm>
            <a:custGeom>
              <a:avLst/>
              <a:gdLst/>
              <a:ahLst/>
              <a:cxnLst/>
              <a:rect l="l" t="t" r="r" b="b"/>
              <a:pathLst>
                <a:path w="812800" h="1267854">
                  <a:moveTo>
                    <a:pt x="0" y="0"/>
                  </a:moveTo>
                  <a:lnTo>
                    <a:pt x="812800" y="0"/>
                  </a:lnTo>
                  <a:lnTo>
                    <a:pt x="812800" y="1267854"/>
                  </a:lnTo>
                  <a:lnTo>
                    <a:pt x="0" y="1267854"/>
                  </a:lnTo>
                  <a:close/>
                </a:path>
              </a:pathLst>
            </a:custGeom>
            <a:blipFill>
              <a:blip r:embed="rId4"/>
              <a:stretch>
                <a:fillRect l="-1962" r="-196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5081204" y="7003242"/>
            <a:ext cx="3154240" cy="3569154"/>
          </a:xfrm>
          <a:custGeom>
            <a:avLst/>
            <a:gdLst/>
            <a:ahLst/>
            <a:cxnLst/>
            <a:rect l="l" t="t" r="r" b="b"/>
            <a:pathLst>
              <a:path w="3154240" h="3569154">
                <a:moveTo>
                  <a:pt x="0" y="0"/>
                </a:moveTo>
                <a:lnTo>
                  <a:pt x="3154240" y="0"/>
                </a:lnTo>
                <a:lnTo>
                  <a:pt x="3154240" y="3569154"/>
                </a:lnTo>
                <a:lnTo>
                  <a:pt x="0" y="35691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 flipV="1">
            <a:off x="1028700" y="2967844"/>
            <a:ext cx="10222376" cy="0"/>
          </a:xfrm>
          <a:prstGeom prst="line">
            <a:avLst/>
          </a:prstGeom>
          <a:ln w="19050" cap="flat">
            <a:solidFill>
              <a:srgbClr val="909CB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1575444" y="153729"/>
            <a:ext cx="874971" cy="87497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4CBC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8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1588624"/>
            <a:ext cx="10222376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Hero"/>
                <a:ea typeface="Hero"/>
                <a:cs typeface="Hero"/>
                <a:sym typeface="Hero"/>
              </a:rPr>
              <a:t>introduction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5583" y="3245545"/>
            <a:ext cx="10222376" cy="1897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39"/>
              </a:lnSpc>
            </a:pPr>
            <a:r>
              <a:rPr lang="en-US" sz="2199" dirty="0">
                <a:solidFill>
                  <a:srgbClr val="000000"/>
                </a:solidFill>
                <a:latin typeface="Opun"/>
                <a:ea typeface="Opun"/>
                <a:cs typeface="Opun"/>
                <a:sym typeface="Opun"/>
              </a:rPr>
              <a:t>our dataset revolves around HR metrics, focusing on employee attrition and related factors, such as demographics, job roles, satisfaction levels, and career progression. Attrition—employees leaving the organization—represents a key challenge for businesses, impacting productivity, morale, and costs associated with recruitment and training.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7259300" y="5446099"/>
            <a:ext cx="874971" cy="87497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E9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8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8553B2-C773-8694-DE29-0C76D203A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3C2AC37-BFCF-A848-E938-A2891CCFC8B4}"/>
              </a:ext>
            </a:extLst>
          </p:cNvPr>
          <p:cNvSpPr/>
          <p:nvPr/>
        </p:nvSpPr>
        <p:spPr>
          <a:xfrm>
            <a:off x="-2850541" y="4686300"/>
            <a:ext cx="6920282" cy="6580559"/>
          </a:xfrm>
          <a:custGeom>
            <a:avLst/>
            <a:gdLst/>
            <a:ahLst/>
            <a:cxnLst/>
            <a:rect l="l" t="t" r="r" b="b"/>
            <a:pathLst>
              <a:path w="6920282" h="6580559">
                <a:moveTo>
                  <a:pt x="0" y="0"/>
                </a:moveTo>
                <a:lnTo>
                  <a:pt x="6920282" y="0"/>
                </a:lnTo>
                <a:lnTo>
                  <a:pt x="6920282" y="6580559"/>
                </a:lnTo>
                <a:lnTo>
                  <a:pt x="0" y="6580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6C67902-551C-1935-383B-0275A2AFD6CF}"/>
              </a:ext>
            </a:extLst>
          </p:cNvPr>
          <p:cNvSpPr/>
          <p:nvPr/>
        </p:nvSpPr>
        <p:spPr>
          <a:xfrm>
            <a:off x="15081204" y="7003242"/>
            <a:ext cx="3154240" cy="3569154"/>
          </a:xfrm>
          <a:custGeom>
            <a:avLst/>
            <a:gdLst/>
            <a:ahLst/>
            <a:cxnLst/>
            <a:rect l="l" t="t" r="r" b="b"/>
            <a:pathLst>
              <a:path w="3154240" h="3569154">
                <a:moveTo>
                  <a:pt x="0" y="0"/>
                </a:moveTo>
                <a:lnTo>
                  <a:pt x="3154240" y="0"/>
                </a:lnTo>
                <a:lnTo>
                  <a:pt x="3154240" y="3569154"/>
                </a:lnTo>
                <a:lnTo>
                  <a:pt x="0" y="35691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D3134959-05A3-0E14-62BB-522A5A4F269A}"/>
              </a:ext>
            </a:extLst>
          </p:cNvPr>
          <p:cNvSpPr/>
          <p:nvPr/>
        </p:nvSpPr>
        <p:spPr>
          <a:xfrm flipV="1">
            <a:off x="5715000" y="2476500"/>
            <a:ext cx="10222376" cy="0"/>
          </a:xfrm>
          <a:prstGeom prst="line">
            <a:avLst/>
          </a:prstGeom>
          <a:ln w="19050" cap="flat">
            <a:solidFill>
              <a:srgbClr val="909CB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BD4461EA-6E81-4C51-3927-26F2483063C6}"/>
              </a:ext>
            </a:extLst>
          </p:cNvPr>
          <p:cNvGrpSpPr/>
          <p:nvPr/>
        </p:nvGrpSpPr>
        <p:grpSpPr>
          <a:xfrm>
            <a:off x="609600" y="381807"/>
            <a:ext cx="874971" cy="874971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9FA46F2-19FA-8B03-52DE-374DC8AE202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4CBC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2B7C49B2-DDAA-3626-6E0C-C3023998B817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8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79F8ADAE-0222-A9D2-48BE-EF7F022C7DCF}"/>
              </a:ext>
            </a:extLst>
          </p:cNvPr>
          <p:cNvSpPr txBox="1"/>
          <p:nvPr/>
        </p:nvSpPr>
        <p:spPr>
          <a:xfrm>
            <a:off x="5715000" y="1027459"/>
            <a:ext cx="10222376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Hero"/>
                <a:ea typeface="Hero"/>
                <a:cs typeface="Hero"/>
                <a:sym typeface="Hero"/>
              </a:rPr>
              <a:t>Dashboard Sections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AAB8EC8-A8D6-35E6-D0E4-52A1EAEFE7DF}"/>
              </a:ext>
            </a:extLst>
          </p:cNvPr>
          <p:cNvSpPr txBox="1"/>
          <p:nvPr/>
        </p:nvSpPr>
        <p:spPr>
          <a:xfrm>
            <a:off x="6102303" y="3199524"/>
            <a:ext cx="10222376" cy="2372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39"/>
              </a:lnSpc>
            </a:pPr>
            <a:r>
              <a:rPr lang="en-US" sz="2199" dirty="0">
                <a:solidFill>
                  <a:srgbClr val="000000"/>
                </a:solidFill>
                <a:latin typeface="Opun"/>
                <a:ea typeface="Opun"/>
                <a:cs typeface="Opun"/>
                <a:sym typeface="Opun"/>
              </a:rPr>
              <a:t>Our dashboard pages contain information about employee health, turnover rates, performance satisfaction, departmental compensation and career path</a:t>
            </a:r>
          </a:p>
          <a:p>
            <a:pPr marL="0" lvl="0" indent="0" algn="l">
              <a:lnSpc>
                <a:spcPts val="3739"/>
              </a:lnSpc>
            </a:pPr>
            <a:endParaRPr lang="en-US" sz="2199" dirty="0">
              <a:solidFill>
                <a:srgbClr val="000000"/>
              </a:solidFill>
              <a:latin typeface="Opun"/>
              <a:ea typeface="Opun"/>
              <a:cs typeface="Opun"/>
              <a:sym typeface="Opun"/>
            </a:endParaRPr>
          </a:p>
          <a:p>
            <a:pPr marL="0" lvl="0" indent="0" algn="l">
              <a:lnSpc>
                <a:spcPts val="3739"/>
              </a:lnSpc>
            </a:pPr>
            <a:r>
              <a:rPr lang="en-US" sz="2199" dirty="0">
                <a:solidFill>
                  <a:srgbClr val="000000"/>
                </a:solidFill>
                <a:latin typeface="Opun"/>
                <a:ea typeface="Opun"/>
                <a:cs typeface="Opun"/>
                <a:sym typeface="Opun"/>
              </a:rPr>
              <a:t>Each page contains important details about employees, their workload and their performance.</a:t>
            </a:r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43FA81D8-7E7D-4C13-5BB2-F7A8E6707193}"/>
              </a:ext>
            </a:extLst>
          </p:cNvPr>
          <p:cNvGrpSpPr/>
          <p:nvPr/>
        </p:nvGrpSpPr>
        <p:grpSpPr>
          <a:xfrm>
            <a:off x="457200" y="3636756"/>
            <a:ext cx="874971" cy="874971"/>
            <a:chOff x="0" y="0"/>
            <a:chExt cx="812800" cy="8128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627C9FC5-9190-A35E-6203-D4A076354BF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E9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101C9316-6D76-EB1D-8E0B-BC04D94FD34C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8"/>
                </a:lnSpc>
              </a:pPr>
              <a:endParaRPr/>
            </a:p>
          </p:txBody>
        </p:sp>
      </p:grpSp>
      <p:grpSp>
        <p:nvGrpSpPr>
          <p:cNvPr id="12" name="Group 14">
            <a:extLst>
              <a:ext uri="{FF2B5EF4-FFF2-40B4-BE49-F238E27FC236}">
                <a16:creationId xmlns:a16="http://schemas.microsoft.com/office/drawing/2014/main" id="{4C2AAAA9-F9E9-C9AD-1BB1-37D721103DF0}"/>
              </a:ext>
            </a:extLst>
          </p:cNvPr>
          <p:cNvGrpSpPr/>
          <p:nvPr/>
        </p:nvGrpSpPr>
        <p:grpSpPr>
          <a:xfrm>
            <a:off x="1210714" y="2118250"/>
            <a:ext cx="874971" cy="874971"/>
            <a:chOff x="0" y="0"/>
            <a:chExt cx="812800" cy="812800"/>
          </a:xfrm>
        </p:grpSpPr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64CE68CE-3100-871E-B2A8-8544F7EA67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E9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152E509-1F0E-2DFE-E58B-553C1F5912BD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8"/>
                </a:lnSpc>
              </a:pPr>
              <a:endParaRPr/>
            </a:p>
          </p:txBody>
        </p:sp>
      </p:grpSp>
      <p:grpSp>
        <p:nvGrpSpPr>
          <p:cNvPr id="18" name="Group 7">
            <a:extLst>
              <a:ext uri="{FF2B5EF4-FFF2-40B4-BE49-F238E27FC236}">
                <a16:creationId xmlns:a16="http://schemas.microsoft.com/office/drawing/2014/main" id="{80786275-D341-3DFA-82CA-D6082DDDCCE6}"/>
              </a:ext>
            </a:extLst>
          </p:cNvPr>
          <p:cNvGrpSpPr/>
          <p:nvPr/>
        </p:nvGrpSpPr>
        <p:grpSpPr>
          <a:xfrm>
            <a:off x="17360473" y="6128271"/>
            <a:ext cx="874971" cy="874971"/>
            <a:chOff x="0" y="0"/>
            <a:chExt cx="812800" cy="812800"/>
          </a:xfrm>
        </p:grpSpPr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CF62287D-2BE2-74C0-7A85-D02A939EDD7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4CBC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9">
              <a:extLst>
                <a:ext uri="{FF2B5EF4-FFF2-40B4-BE49-F238E27FC236}">
                  <a16:creationId xmlns:a16="http://schemas.microsoft.com/office/drawing/2014/main" id="{C63DB63B-A22B-54A9-D10D-ECC189D9B694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8"/>
                </a:lnSpc>
              </a:pPr>
              <a:endParaRPr/>
            </a:p>
          </p:txBody>
        </p:sp>
      </p:grpSp>
      <p:grpSp>
        <p:nvGrpSpPr>
          <p:cNvPr id="21" name="Group 7">
            <a:extLst>
              <a:ext uri="{FF2B5EF4-FFF2-40B4-BE49-F238E27FC236}">
                <a16:creationId xmlns:a16="http://schemas.microsoft.com/office/drawing/2014/main" id="{6CF9BB4C-A92B-28A2-6739-ACA44E798A25}"/>
              </a:ext>
            </a:extLst>
          </p:cNvPr>
          <p:cNvGrpSpPr/>
          <p:nvPr/>
        </p:nvGrpSpPr>
        <p:grpSpPr>
          <a:xfrm>
            <a:off x="15937376" y="7912375"/>
            <a:ext cx="874971" cy="874971"/>
            <a:chOff x="0" y="0"/>
            <a:chExt cx="812800" cy="812800"/>
          </a:xfrm>
        </p:grpSpPr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08616E61-1892-E6D1-ADF3-13DE73C1B54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4CBC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639B4514-2545-A928-9A30-498F43AED26F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8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41227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12443">
            <a:off x="-1649909" y="-908350"/>
            <a:ext cx="4943322" cy="4395063"/>
          </a:xfrm>
          <a:custGeom>
            <a:avLst/>
            <a:gdLst/>
            <a:ahLst/>
            <a:cxnLst/>
            <a:rect l="l" t="t" r="r" b="b"/>
            <a:pathLst>
              <a:path w="4943322" h="4395063">
                <a:moveTo>
                  <a:pt x="0" y="0"/>
                </a:moveTo>
                <a:lnTo>
                  <a:pt x="4943322" y="0"/>
                </a:lnTo>
                <a:lnTo>
                  <a:pt x="4943322" y="4395063"/>
                </a:lnTo>
                <a:lnTo>
                  <a:pt x="0" y="43950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028700"/>
            <a:ext cx="4195631" cy="8229600"/>
            <a:chOff x="0" y="0"/>
            <a:chExt cx="650013" cy="12749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50013" cy="1274980"/>
            </a:xfrm>
            <a:custGeom>
              <a:avLst/>
              <a:gdLst/>
              <a:ahLst/>
              <a:cxnLst/>
              <a:rect l="l" t="t" r="r" b="b"/>
              <a:pathLst>
                <a:path w="650013" h="1274980">
                  <a:moveTo>
                    <a:pt x="0" y="0"/>
                  </a:moveTo>
                  <a:lnTo>
                    <a:pt x="650013" y="0"/>
                  </a:lnTo>
                  <a:lnTo>
                    <a:pt x="650013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4"/>
              <a:stretch>
                <a:fillRect l="-11295" r="-1129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flipH="1" flipV="1">
            <a:off x="-2097571" y="6942732"/>
            <a:ext cx="6961995" cy="5443014"/>
          </a:xfrm>
          <a:custGeom>
            <a:avLst/>
            <a:gdLst/>
            <a:ahLst/>
            <a:cxnLst/>
            <a:rect l="l" t="t" r="r" b="b"/>
            <a:pathLst>
              <a:path w="6961995" h="5443014">
                <a:moveTo>
                  <a:pt x="6961995" y="5443015"/>
                </a:moveTo>
                <a:lnTo>
                  <a:pt x="0" y="5443015"/>
                </a:lnTo>
                <a:lnTo>
                  <a:pt x="0" y="0"/>
                </a:lnTo>
                <a:lnTo>
                  <a:pt x="6961995" y="0"/>
                </a:lnTo>
                <a:lnTo>
                  <a:pt x="6961995" y="544301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554856" y="2633330"/>
            <a:ext cx="5390347" cy="2846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l">
              <a:lnSpc>
                <a:spcPts val="374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Opun"/>
                <a:ea typeface="Opun"/>
                <a:cs typeface="Opun"/>
                <a:sym typeface="Opun"/>
              </a:rPr>
              <a:t>build a resilient and employee-centered organization by addressing attrition challenges through actionable insights, fostering a workplace culture that promotes satisfaction, growth, and mutual success for both employees and the organization.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79241" y="246104"/>
            <a:ext cx="11406319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Hero"/>
                <a:ea typeface="Hero"/>
                <a:cs typeface="Hero"/>
                <a:sym typeface="Hero"/>
              </a:rPr>
              <a:t>Vision &amp; Mission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749674" y="1929585"/>
            <a:ext cx="539034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00000"/>
                </a:solidFill>
                <a:latin typeface="Opun Bold"/>
                <a:ea typeface="Opun Bold"/>
                <a:cs typeface="Opun Bold"/>
                <a:sym typeface="Opun Bold"/>
              </a:rPr>
              <a:t>Company Vision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679607" y="2633330"/>
            <a:ext cx="5676900" cy="80663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lnSpc>
                <a:spcPts val="374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Opun"/>
                <a:ea typeface="Opun"/>
                <a:cs typeface="Opun"/>
                <a:sym typeface="Opun"/>
              </a:rPr>
              <a:t>Utilize robust data analytics to identify key trends and patterns driving employee attrition, ensuring a deeper understanding of employee needs and challenges.</a:t>
            </a:r>
          </a:p>
          <a:p>
            <a:pPr marL="342900" lvl="0" indent="-342900" algn="l">
              <a:lnSpc>
                <a:spcPts val="3740"/>
              </a:lnSpc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0000"/>
              </a:solidFill>
              <a:latin typeface="Opun"/>
              <a:ea typeface="Opun"/>
              <a:cs typeface="Opun"/>
              <a:sym typeface="Opun"/>
            </a:endParaRPr>
          </a:p>
          <a:p>
            <a:pPr marL="342900" lvl="0" indent="-342900" algn="l">
              <a:lnSpc>
                <a:spcPts val="374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ridge gaps between departments like Sales and Human Resources to address role-specific challenges, ensuring that policies and practices reflect the unique needs of each team.</a:t>
            </a:r>
          </a:p>
          <a:p>
            <a:pPr marL="342900" lvl="0" indent="-342900" algn="l">
              <a:lnSpc>
                <a:spcPts val="3740"/>
              </a:lnSpc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0000"/>
              </a:solidFill>
              <a:latin typeface="Opun"/>
              <a:cs typeface="Opun"/>
              <a:sym typeface="Opun"/>
            </a:endParaRPr>
          </a:p>
          <a:p>
            <a:pPr marL="342900" lvl="0" indent="-342900" algn="l">
              <a:lnSpc>
                <a:spcPts val="374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Ensure the insights and strategies derived from this analysis not only reduce attrition but also improve overall employee satisfaction, organizational productivity, and financial performance.</a:t>
            </a:r>
            <a:endParaRPr lang="en-US" sz="2200" dirty="0">
              <a:solidFill>
                <a:srgbClr val="000000"/>
              </a:solidFill>
              <a:latin typeface="Opun"/>
              <a:ea typeface="Opun"/>
              <a:cs typeface="Opun"/>
              <a:sym typeface="Opun"/>
            </a:endParaRPr>
          </a:p>
          <a:p>
            <a:pPr marL="0" lvl="0" indent="0" algn="l">
              <a:lnSpc>
                <a:spcPts val="3740"/>
              </a:lnSpc>
            </a:pPr>
            <a:endParaRPr lang="en-US" sz="2200" dirty="0">
              <a:solidFill>
                <a:srgbClr val="000000"/>
              </a:solidFill>
              <a:latin typeface="Opun"/>
              <a:ea typeface="Opun"/>
              <a:cs typeface="Opun"/>
              <a:sym typeface="Opun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868953" y="1929585"/>
            <a:ext cx="539034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00000"/>
                </a:solidFill>
                <a:latin typeface="Opun Bold"/>
                <a:ea typeface="Opun Bold"/>
                <a:cs typeface="Opun Bold"/>
                <a:sym typeface="Opun Bold"/>
              </a:rPr>
              <a:t>Company Mission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3354750" y="144802"/>
            <a:ext cx="788648" cy="78864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5868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8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684344" y="9457894"/>
            <a:ext cx="670406" cy="67040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8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553925" y="9532510"/>
            <a:ext cx="549156" cy="521176"/>
            <a:chOff x="0" y="0"/>
            <a:chExt cx="812800" cy="77138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771387"/>
            </a:xfrm>
            <a:custGeom>
              <a:avLst/>
              <a:gdLst/>
              <a:ahLst/>
              <a:cxnLst/>
              <a:rect l="l" t="t" r="r" b="b"/>
              <a:pathLst>
                <a:path w="812800" h="771387">
                  <a:moveTo>
                    <a:pt x="406400" y="0"/>
                  </a:moveTo>
                  <a:cubicBezTo>
                    <a:pt x="181951" y="0"/>
                    <a:pt x="0" y="172681"/>
                    <a:pt x="0" y="385694"/>
                  </a:cubicBezTo>
                  <a:cubicBezTo>
                    <a:pt x="0" y="598706"/>
                    <a:pt x="181951" y="771387"/>
                    <a:pt x="406400" y="771387"/>
                  </a:cubicBezTo>
                  <a:cubicBezTo>
                    <a:pt x="630849" y="771387"/>
                    <a:pt x="812800" y="598706"/>
                    <a:pt x="812800" y="385694"/>
                  </a:cubicBezTo>
                  <a:cubicBezTo>
                    <a:pt x="812800" y="17268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4CBC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24693"/>
              <a:ext cx="660400" cy="6743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8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915809" y="9143064"/>
            <a:ext cx="549156" cy="521176"/>
            <a:chOff x="0" y="0"/>
            <a:chExt cx="812800" cy="77138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771387"/>
            </a:xfrm>
            <a:custGeom>
              <a:avLst/>
              <a:gdLst/>
              <a:ahLst/>
              <a:cxnLst/>
              <a:rect l="l" t="t" r="r" b="b"/>
              <a:pathLst>
                <a:path w="812800" h="771387">
                  <a:moveTo>
                    <a:pt x="406400" y="0"/>
                  </a:moveTo>
                  <a:cubicBezTo>
                    <a:pt x="181951" y="0"/>
                    <a:pt x="0" y="172681"/>
                    <a:pt x="0" y="385694"/>
                  </a:cubicBezTo>
                  <a:cubicBezTo>
                    <a:pt x="0" y="598706"/>
                    <a:pt x="181951" y="771387"/>
                    <a:pt x="406400" y="771387"/>
                  </a:cubicBezTo>
                  <a:cubicBezTo>
                    <a:pt x="630849" y="771387"/>
                    <a:pt x="812800" y="598706"/>
                    <a:pt x="812800" y="385694"/>
                  </a:cubicBezTo>
                  <a:cubicBezTo>
                    <a:pt x="812800" y="17268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24693"/>
              <a:ext cx="660400" cy="6743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8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>
            <a:off x="5749674" y="1493896"/>
            <a:ext cx="11406319" cy="0"/>
          </a:xfrm>
          <a:prstGeom prst="line">
            <a:avLst/>
          </a:prstGeom>
          <a:ln w="19050" cap="flat">
            <a:solidFill>
              <a:srgbClr val="909CB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3">
            <a:extLst>
              <a:ext uri="{FF2B5EF4-FFF2-40B4-BE49-F238E27FC236}">
                <a16:creationId xmlns:a16="http://schemas.microsoft.com/office/drawing/2014/main" id="{99C2FEC4-7EC9-01E5-8A07-922A9CD5D1FF}"/>
              </a:ext>
            </a:extLst>
          </p:cNvPr>
          <p:cNvSpPr/>
          <p:nvPr/>
        </p:nvSpPr>
        <p:spPr>
          <a:xfrm flipV="1">
            <a:off x="11275728" y="2569620"/>
            <a:ext cx="1" cy="7717380"/>
          </a:xfrm>
          <a:prstGeom prst="line">
            <a:avLst/>
          </a:prstGeom>
          <a:ln w="19050" cap="flat">
            <a:solidFill>
              <a:srgbClr val="909CB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643482" cy="10287000"/>
            <a:chOff x="0" y="0"/>
            <a:chExt cx="227647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76473" cy="2709333"/>
            </a:xfrm>
            <a:custGeom>
              <a:avLst/>
              <a:gdLst/>
              <a:ahLst/>
              <a:cxnLst/>
              <a:rect l="l" t="t" r="r" b="b"/>
              <a:pathLst>
                <a:path w="2276473" h="2709333">
                  <a:moveTo>
                    <a:pt x="0" y="0"/>
                  </a:moveTo>
                  <a:lnTo>
                    <a:pt x="2276473" y="0"/>
                  </a:lnTo>
                  <a:lnTo>
                    <a:pt x="227647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1E9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27647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8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935110" y="1162050"/>
            <a:ext cx="8324190" cy="1892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</a:pPr>
            <a:r>
              <a:rPr lang="en-US" sz="7200" dirty="0">
                <a:solidFill>
                  <a:srgbClr val="000000"/>
                </a:solidFill>
                <a:latin typeface="Opun"/>
                <a:ea typeface="Opun"/>
                <a:cs typeface="Opun"/>
                <a:sym typeface="Opun"/>
              </a:rPr>
              <a:t>Total Attrition  of Age Categories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35110" y="4184910"/>
            <a:ext cx="6919868" cy="2385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latin typeface="Opun"/>
                <a:ea typeface="Opun"/>
                <a:cs typeface="Opun"/>
                <a:sym typeface="Opun"/>
              </a:rPr>
              <a:t>Most of the employees who are </a:t>
            </a:r>
            <a:r>
              <a:rPr lang="en-US" sz="2199" dirty="0" err="1">
                <a:solidFill>
                  <a:srgbClr val="000000"/>
                </a:solidFill>
                <a:latin typeface="Opun"/>
                <a:ea typeface="Opun"/>
                <a:cs typeface="Opun"/>
                <a:sym typeface="Opun"/>
              </a:rPr>
              <a:t>attrited</a:t>
            </a:r>
            <a:r>
              <a:rPr lang="en-US" sz="2199" dirty="0">
                <a:solidFill>
                  <a:srgbClr val="000000"/>
                </a:solidFill>
                <a:latin typeface="Opun"/>
                <a:ea typeface="Opun"/>
                <a:cs typeface="Opun"/>
                <a:sym typeface="Opun"/>
              </a:rPr>
              <a:t> are between the ages of 31-45 and the second is from 18-30 which indicates that they have a heavy workload and most of them do not have any increase in income and work overtime more than once a month which makes their productivity badly and they do not continue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35110" y="8077721"/>
            <a:ext cx="6919868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Opun" panose="020B0604020202020204" charset="-34"/>
                <a:ea typeface="Opun"/>
                <a:cs typeface="Opun" panose="020B0604020202020204" charset="-34"/>
                <a:sym typeface="Opun"/>
              </a:rPr>
              <a:t>Age Sensitivity</a:t>
            </a:r>
          </a:p>
          <a:p>
            <a:pPr marL="474979" lvl="1" indent="-237490" algn="l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>
                <a:latin typeface="Opun" panose="020B0604020202020204" charset="-34"/>
                <a:cs typeface="Opun" panose="020B0604020202020204" charset="-34"/>
              </a:rPr>
              <a:t>Heavy Workload</a:t>
            </a:r>
            <a:endParaRPr lang="en-US" sz="2000" dirty="0">
              <a:solidFill>
                <a:srgbClr val="000000"/>
              </a:solidFill>
              <a:latin typeface="Opun" panose="020B0604020202020204" charset="-34"/>
              <a:cs typeface="Opun" panose="020B0604020202020204" charset="-34"/>
              <a:sym typeface="Opun"/>
            </a:endParaRPr>
          </a:p>
          <a:p>
            <a:pPr marL="474979" lvl="1" indent="-237490" algn="l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>
                <a:latin typeface="Opun" panose="020B0604020202020204" charset="-34"/>
                <a:cs typeface="Opun" panose="020B0604020202020204" charset="-34"/>
              </a:rPr>
              <a:t>Overtime System</a:t>
            </a:r>
          </a:p>
          <a:p>
            <a:pPr marL="474979" lvl="1" indent="-237490" algn="l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>
                <a:latin typeface="Opun" panose="020B0604020202020204" charset="-34"/>
                <a:cs typeface="Opun" panose="020B0604020202020204" charset="-34"/>
              </a:rPr>
              <a:t>Career Development Opportunities</a:t>
            </a:r>
            <a:endParaRPr lang="en-US" sz="2000" dirty="0">
              <a:solidFill>
                <a:srgbClr val="000000"/>
              </a:solidFill>
              <a:latin typeface="Opun" panose="020B0604020202020204" charset="-34"/>
              <a:ea typeface="Opun"/>
              <a:cs typeface="Opun" panose="020B0604020202020204" charset="-34"/>
              <a:sym typeface="Opu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935110" y="3693902"/>
            <a:ext cx="6919868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Opun Bold"/>
                <a:ea typeface="Opun Bold"/>
                <a:cs typeface="Opun Bold"/>
                <a:sym typeface="Opun Bold"/>
              </a:rPr>
              <a:t>Highlights: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35110" y="7586712"/>
            <a:ext cx="6919868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Opun Bold"/>
                <a:ea typeface="Opun Bold"/>
                <a:cs typeface="Opun Bold"/>
                <a:sym typeface="Opun Bold"/>
              </a:rPr>
              <a:t>Challenges: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221630-2564-2A47-8557-9B3CBFF19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861" y="0"/>
            <a:ext cx="8889061" cy="1046782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3BCB5A-C36B-148F-AC65-7991EE369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A270EE1-65DF-6015-6F78-77C1935529AD}"/>
              </a:ext>
            </a:extLst>
          </p:cNvPr>
          <p:cNvGrpSpPr/>
          <p:nvPr/>
        </p:nvGrpSpPr>
        <p:grpSpPr>
          <a:xfrm>
            <a:off x="0" y="0"/>
            <a:ext cx="8643482" cy="10287000"/>
            <a:chOff x="0" y="0"/>
            <a:chExt cx="2276473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AD87EAF-4888-131B-E183-2569E46BD3BD}"/>
                </a:ext>
              </a:extLst>
            </p:cNvPr>
            <p:cNvSpPr/>
            <p:nvPr/>
          </p:nvSpPr>
          <p:spPr>
            <a:xfrm>
              <a:off x="0" y="0"/>
              <a:ext cx="2276473" cy="2709333"/>
            </a:xfrm>
            <a:custGeom>
              <a:avLst/>
              <a:gdLst/>
              <a:ahLst/>
              <a:cxnLst/>
              <a:rect l="l" t="t" r="r" b="b"/>
              <a:pathLst>
                <a:path w="2276473" h="2709333">
                  <a:moveTo>
                    <a:pt x="0" y="0"/>
                  </a:moveTo>
                  <a:lnTo>
                    <a:pt x="2276473" y="0"/>
                  </a:lnTo>
                  <a:lnTo>
                    <a:pt x="227647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1E9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880540C-F5AD-69F5-44DE-619105090119}"/>
                </a:ext>
              </a:extLst>
            </p:cNvPr>
            <p:cNvSpPr txBox="1"/>
            <p:nvPr/>
          </p:nvSpPr>
          <p:spPr>
            <a:xfrm>
              <a:off x="0" y="-47625"/>
              <a:ext cx="227647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8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9A82D849-C74B-7985-C3E7-5EA42D9C6FE2}"/>
              </a:ext>
            </a:extLst>
          </p:cNvPr>
          <p:cNvSpPr txBox="1"/>
          <p:nvPr/>
        </p:nvSpPr>
        <p:spPr>
          <a:xfrm>
            <a:off x="8935110" y="1162050"/>
            <a:ext cx="8324190" cy="1892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</a:pPr>
            <a:r>
              <a:rPr lang="en-US" sz="7200" dirty="0">
                <a:solidFill>
                  <a:srgbClr val="000000"/>
                </a:solidFill>
                <a:latin typeface="Opun"/>
                <a:ea typeface="Opun"/>
                <a:cs typeface="Opun"/>
                <a:sym typeface="Opun"/>
              </a:rPr>
              <a:t>Total Attrition  by Job level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F733DEA-25F1-C4B0-A8FF-4D0CB7169201}"/>
              </a:ext>
            </a:extLst>
          </p:cNvPr>
          <p:cNvSpPr txBox="1"/>
          <p:nvPr/>
        </p:nvSpPr>
        <p:spPr>
          <a:xfrm>
            <a:off x="8935110" y="4184910"/>
            <a:ext cx="6919868" cy="2385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latin typeface="Opun"/>
                <a:ea typeface="Opun"/>
                <a:cs typeface="Opun"/>
                <a:sym typeface="Opun"/>
              </a:rPr>
              <a:t>Differentiating levels of jobs in departments based on job role is important, but without any knowledge of how to manage, lead, motivate or distribute work on a regular and scheduled basis, the company loses young people who could be very important to the future of the company.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0807D9D-36A6-63AF-879D-CE2565A165F5}"/>
              </a:ext>
            </a:extLst>
          </p:cNvPr>
          <p:cNvSpPr txBox="1"/>
          <p:nvPr/>
        </p:nvSpPr>
        <p:spPr>
          <a:xfrm>
            <a:off x="8935110" y="8077721"/>
            <a:ext cx="6919868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/>
              <a:t>Lack of Management </a:t>
            </a:r>
            <a:endParaRPr lang="en-US" sz="2000" dirty="0">
              <a:solidFill>
                <a:srgbClr val="000000"/>
              </a:solidFill>
              <a:latin typeface="Opun" panose="020B0604020202020204" charset="-34"/>
              <a:ea typeface="Opun"/>
              <a:cs typeface="Opun" panose="020B0604020202020204" charset="-34"/>
              <a:sym typeface="Opun"/>
            </a:endParaRPr>
          </a:p>
          <a:p>
            <a:pPr marL="474979" lvl="1" indent="-237490" algn="l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/>
              <a:t>Poor Work Distribution</a:t>
            </a:r>
            <a:endParaRPr lang="en-US" sz="2000" dirty="0">
              <a:solidFill>
                <a:srgbClr val="000000"/>
              </a:solidFill>
              <a:latin typeface="Opun" panose="020B0604020202020204" charset="-34"/>
              <a:cs typeface="Opun" panose="020B0604020202020204" charset="-34"/>
              <a:sym typeface="Opun"/>
            </a:endParaRPr>
          </a:p>
          <a:p>
            <a:pPr marL="474979" lvl="1" indent="-237490" algn="l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/>
              <a:t>Failure to Schedule Regular Check-Ins</a:t>
            </a:r>
            <a:endParaRPr lang="en-US" sz="2000" dirty="0">
              <a:latin typeface="Opun" panose="020B0604020202020204" charset="-34"/>
              <a:cs typeface="Opun" panose="020B0604020202020204" charset="-34"/>
            </a:endParaRPr>
          </a:p>
          <a:p>
            <a:pPr marL="474979" lvl="1" indent="-237490" algn="l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/>
              <a:t>Inadequate Motivation Strategies</a:t>
            </a:r>
            <a:endParaRPr lang="en-US" sz="2000" dirty="0">
              <a:solidFill>
                <a:srgbClr val="000000"/>
              </a:solidFill>
              <a:latin typeface="Opun" panose="020B0604020202020204" charset="-34"/>
              <a:ea typeface="Opun"/>
              <a:cs typeface="Opun" panose="020B0604020202020204" charset="-34"/>
              <a:sym typeface="Opun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30F2400A-7298-67A4-ECF6-CB721D2C6F2B}"/>
              </a:ext>
            </a:extLst>
          </p:cNvPr>
          <p:cNvSpPr txBox="1"/>
          <p:nvPr/>
        </p:nvSpPr>
        <p:spPr>
          <a:xfrm>
            <a:off x="8935110" y="3693902"/>
            <a:ext cx="6919868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Opun Bold"/>
                <a:ea typeface="Opun Bold"/>
                <a:cs typeface="Opun Bold"/>
                <a:sym typeface="Opun Bold"/>
              </a:rPr>
              <a:t>Highlights: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4A36A5F-84A6-5564-59C0-42CBAED67115}"/>
              </a:ext>
            </a:extLst>
          </p:cNvPr>
          <p:cNvSpPr txBox="1"/>
          <p:nvPr/>
        </p:nvSpPr>
        <p:spPr>
          <a:xfrm>
            <a:off x="8935110" y="7586712"/>
            <a:ext cx="6919868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Opun Bold"/>
                <a:ea typeface="Opun Bold"/>
                <a:cs typeface="Opun Bold"/>
                <a:sym typeface="Opun Bold"/>
              </a:rPr>
              <a:t>Challenges: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75750A1-F161-3C34-A463-FF17641BD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643482" cy="1046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09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084036" y="3635004"/>
            <a:ext cx="7650248" cy="5623296"/>
            <a:chOff x="0" y="0"/>
            <a:chExt cx="2014880" cy="14810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14880" cy="1481033"/>
            </a:xfrm>
            <a:custGeom>
              <a:avLst/>
              <a:gdLst/>
              <a:ahLst/>
              <a:cxnLst/>
              <a:rect l="l" t="t" r="r" b="b"/>
              <a:pathLst>
                <a:path w="2014880" h="1481033">
                  <a:moveTo>
                    <a:pt x="0" y="0"/>
                  </a:moveTo>
                  <a:lnTo>
                    <a:pt x="2014880" y="0"/>
                  </a:lnTo>
                  <a:lnTo>
                    <a:pt x="2014880" y="1481033"/>
                  </a:lnTo>
                  <a:lnTo>
                    <a:pt x="0" y="1481033"/>
                  </a:lnTo>
                  <a:close/>
                </a:path>
              </a:pathLst>
            </a:custGeom>
            <a:solidFill>
              <a:srgbClr val="D1E9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014880" cy="15286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8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62000" y="1049669"/>
            <a:ext cx="9615742" cy="1878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</a:pPr>
            <a:r>
              <a:rPr lang="en-US" sz="7200" dirty="0"/>
              <a:t>The Cost of Low Pay on Talent Retention</a:t>
            </a:r>
            <a:endParaRPr lang="en-US" sz="7200" dirty="0">
              <a:solidFill>
                <a:srgbClr val="3B3B3B"/>
              </a:solidFill>
              <a:latin typeface="Opun"/>
              <a:ea typeface="Opun"/>
              <a:cs typeface="Opun"/>
              <a:sym typeface="Opun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696325" y="4838089"/>
            <a:ext cx="6425670" cy="3975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7489" lvl="1" algn="l">
              <a:lnSpc>
                <a:spcPts val="3079"/>
              </a:lnSpc>
            </a:pPr>
            <a:endParaRPr lang="en-US" sz="2199" dirty="0">
              <a:solidFill>
                <a:srgbClr val="3B3B3B"/>
              </a:solidFill>
              <a:latin typeface="Opun"/>
              <a:ea typeface="Opun"/>
              <a:cs typeface="Opun"/>
              <a:sym typeface="Opun"/>
            </a:endParaRP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3B3B3B"/>
                </a:solidFill>
                <a:latin typeface="Opun"/>
                <a:ea typeface="Opun"/>
                <a:cs typeface="Opun"/>
                <a:sym typeface="Opun"/>
              </a:rPr>
              <a:t>The visual depicts a direct correlation where lower monthly incomes, particularly in departments like R&amp;D, coincide with higher attrition rates.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endParaRPr lang="en-US" sz="2199" dirty="0">
              <a:solidFill>
                <a:srgbClr val="3B3B3B"/>
              </a:solidFill>
              <a:latin typeface="Opun"/>
              <a:ea typeface="Opun"/>
              <a:cs typeface="Opun"/>
              <a:sym typeface="Opun"/>
            </a:endParaRP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3B3B3B"/>
                </a:solidFill>
                <a:latin typeface="Opun"/>
                <a:ea typeface="Opun"/>
                <a:cs typeface="Opun"/>
                <a:sym typeface="Opun"/>
              </a:rPr>
              <a:t>While the Sales department boasts the highest income, it may also experience attrition due to pressures and performance expectations, suggesting that high income does not always equate to low attrition.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104505"/>
            <a:ext cx="8115300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400" dirty="0"/>
              <a:t>The current compensation structure seems unbalanced, necessitating a reassessment to ensure that all departments are adequately supported to retain talent.</a:t>
            </a:r>
            <a:endParaRPr lang="en-US" sz="2199" dirty="0">
              <a:solidFill>
                <a:srgbClr val="000000"/>
              </a:solidFill>
              <a:latin typeface="Opun"/>
              <a:ea typeface="Opun"/>
              <a:cs typeface="Opun"/>
              <a:sym typeface="Opu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696325" y="4110596"/>
            <a:ext cx="6425670" cy="48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5"/>
              </a:lnSpc>
              <a:spcBef>
                <a:spcPct val="0"/>
              </a:spcBef>
            </a:pPr>
            <a:r>
              <a:rPr lang="en-US" sz="2796" b="1">
                <a:solidFill>
                  <a:srgbClr val="3B3B3B"/>
                </a:solidFill>
                <a:latin typeface="Opun Bold"/>
                <a:ea typeface="Opun Bold"/>
                <a:cs typeface="Opun Bold"/>
                <a:sym typeface="Opun Bold"/>
              </a:rPr>
              <a:t>Highlights: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613496"/>
            <a:ext cx="8115300" cy="48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5"/>
              </a:lnSpc>
            </a:pPr>
            <a:r>
              <a:rPr lang="en-US" sz="2796" b="1">
                <a:solidFill>
                  <a:srgbClr val="000000"/>
                </a:solidFill>
                <a:latin typeface="Opun Bold"/>
                <a:ea typeface="Opun Bold"/>
                <a:cs typeface="Opun Bold"/>
                <a:sym typeface="Opun Bold"/>
              </a:rPr>
              <a:t>Challenges: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B4DD1F-6C23-13D3-8B68-6A04D185D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3051901"/>
            <a:ext cx="9090747" cy="455199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950989"/>
            <a:ext cx="5704434" cy="5583215"/>
          </a:xfrm>
          <a:custGeom>
            <a:avLst/>
            <a:gdLst/>
            <a:ahLst/>
            <a:cxnLst/>
            <a:rect l="l" t="t" r="r" b="b"/>
            <a:pathLst>
              <a:path w="5704434" h="5583215">
                <a:moveTo>
                  <a:pt x="0" y="0"/>
                </a:moveTo>
                <a:lnTo>
                  <a:pt x="5704434" y="0"/>
                </a:lnTo>
                <a:lnTo>
                  <a:pt x="5704434" y="5583215"/>
                </a:lnTo>
                <a:lnTo>
                  <a:pt x="0" y="5583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487817" y="6203879"/>
            <a:ext cx="5368734" cy="4792815"/>
          </a:xfrm>
          <a:custGeom>
            <a:avLst/>
            <a:gdLst/>
            <a:ahLst/>
            <a:cxnLst/>
            <a:rect l="l" t="t" r="r" b="b"/>
            <a:pathLst>
              <a:path w="5368734" h="4792815">
                <a:moveTo>
                  <a:pt x="0" y="0"/>
                </a:moveTo>
                <a:lnTo>
                  <a:pt x="5368734" y="0"/>
                </a:lnTo>
                <a:lnTo>
                  <a:pt x="5368734" y="4792815"/>
                </a:lnTo>
                <a:lnTo>
                  <a:pt x="0" y="4792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4445731">
            <a:off x="15336566" y="-1028700"/>
            <a:ext cx="3845468" cy="4114800"/>
          </a:xfrm>
          <a:custGeom>
            <a:avLst/>
            <a:gdLst/>
            <a:ahLst/>
            <a:cxnLst/>
            <a:rect l="l" t="t" r="r" b="b"/>
            <a:pathLst>
              <a:path w="3845468" h="4114800">
                <a:moveTo>
                  <a:pt x="0" y="0"/>
                </a:moveTo>
                <a:lnTo>
                  <a:pt x="3845468" y="0"/>
                </a:lnTo>
                <a:lnTo>
                  <a:pt x="38454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028700" y="1028700"/>
            <a:ext cx="922289" cy="9222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03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8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236088" y="2084339"/>
            <a:ext cx="10023212" cy="969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</a:pPr>
            <a:r>
              <a:rPr lang="en-US" sz="7200" b="1" dirty="0"/>
              <a:t>Key Stakeholder Messages</a:t>
            </a:r>
            <a:endParaRPr lang="en-US" sz="7200" dirty="0">
              <a:solidFill>
                <a:srgbClr val="000000"/>
              </a:solidFill>
              <a:latin typeface="Opun"/>
              <a:ea typeface="Opun"/>
              <a:cs typeface="Opun"/>
              <a:sym typeface="Opu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236088" y="4768779"/>
            <a:ext cx="10023212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For Leadership</a:t>
            </a:r>
            <a:r>
              <a:rPr lang="en-US" sz="2400" dirty="0"/>
              <a:t>: Highlight the financial benefits of reducing turnover and investing in employee growth.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For Managers</a:t>
            </a:r>
            <a:r>
              <a:rPr lang="en-US" sz="2400" dirty="0"/>
              <a:t>: Empower them with insights to support their teams effectively and retain top talent.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378368" y="2142361"/>
            <a:ext cx="650332" cy="65033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03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8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810845" y="7494307"/>
            <a:ext cx="922289" cy="922289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03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8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733134" y="8416596"/>
            <a:ext cx="650332" cy="65033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03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8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7136506" y="4330334"/>
            <a:ext cx="10122794" cy="0"/>
          </a:xfrm>
          <a:prstGeom prst="line">
            <a:avLst/>
          </a:prstGeom>
          <a:ln w="19050" cap="flat">
            <a:solidFill>
              <a:srgbClr val="909CB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879</Words>
  <Application>Microsoft Office PowerPoint</Application>
  <PresentationFormat>Custom</PresentationFormat>
  <Paragraphs>107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Opun Bold</vt:lpstr>
      <vt:lpstr>Opun</vt:lpstr>
      <vt:lpstr>Hero</vt:lpstr>
      <vt:lpstr>Calibri</vt:lpstr>
      <vt:lpstr>Opun 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Yellow Minimalist HR Performance Management Company Report Presentation</dc:title>
  <dc:creator>Karim Ashraf</dc:creator>
  <cp:lastModifiedBy>Kareem Ashraf</cp:lastModifiedBy>
  <cp:revision>8</cp:revision>
  <dcterms:created xsi:type="dcterms:W3CDTF">2006-08-16T00:00:00Z</dcterms:created>
  <dcterms:modified xsi:type="dcterms:W3CDTF">2024-12-08T12:27:59Z</dcterms:modified>
  <dc:identifier>DAGYniqKrPw</dc:identifier>
</cp:coreProperties>
</file>